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5" r:id="rId1"/>
  </p:sldMasterIdLst>
  <p:handoutMasterIdLst>
    <p:handoutMasterId r:id="rId34"/>
  </p:handoutMasterIdLst>
  <p:sldIdLst>
    <p:sldId id="258" r:id="rId2"/>
    <p:sldId id="259" r:id="rId3"/>
    <p:sldId id="276" r:id="rId4"/>
    <p:sldId id="291" r:id="rId5"/>
    <p:sldId id="292" r:id="rId6"/>
    <p:sldId id="260" r:id="rId7"/>
    <p:sldId id="261" r:id="rId8"/>
    <p:sldId id="262" r:id="rId9"/>
    <p:sldId id="263" r:id="rId10"/>
    <p:sldId id="280" r:id="rId11"/>
    <p:sldId id="281" r:id="rId12"/>
    <p:sldId id="282" r:id="rId13"/>
    <p:sldId id="283" r:id="rId14"/>
    <p:sldId id="266" r:id="rId15"/>
    <p:sldId id="267" r:id="rId16"/>
    <p:sldId id="268" r:id="rId17"/>
    <p:sldId id="288" r:id="rId18"/>
    <p:sldId id="289" r:id="rId19"/>
    <p:sldId id="290" r:id="rId20"/>
    <p:sldId id="284" r:id="rId21"/>
    <p:sldId id="270" r:id="rId22"/>
    <p:sldId id="271" r:id="rId23"/>
    <p:sldId id="293" r:id="rId24"/>
    <p:sldId id="272" r:id="rId25"/>
    <p:sldId id="273" r:id="rId26"/>
    <p:sldId id="274" r:id="rId27"/>
    <p:sldId id="278" r:id="rId28"/>
    <p:sldId id="275" r:id="rId29"/>
    <p:sldId id="279" r:id="rId30"/>
    <p:sldId id="286" r:id="rId31"/>
    <p:sldId id="287" r:id="rId32"/>
    <p:sldId id="277" r:id="rId3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3594" autoAdjust="0"/>
  </p:normalViewPr>
  <p:slideViewPr>
    <p:cSldViewPr>
      <p:cViewPr>
        <p:scale>
          <a:sx n="75" d="100"/>
          <a:sy n="75" d="100"/>
        </p:scale>
        <p:origin x="-1470" y="29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464"/>
    </p:cViewPr>
  </p:sorterViewPr>
  <p:notesViewPr>
    <p:cSldViewPr>
      <p:cViewPr varScale="1">
        <p:scale>
          <a:sx n="53" d="100"/>
          <a:sy n="53" d="100"/>
        </p:scale>
        <p:origin x="-201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98595B-B1C7-482F-A502-5EC7249BFF27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79B38B-C31E-4727-A319-BCCF232068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5484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785" y="-1233"/>
            <a:ext cx="6859785" cy="914523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612835" y="2307204"/>
            <a:ext cx="4236467" cy="1605741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909208" y="3294567"/>
            <a:ext cx="4883348" cy="439012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1ED-6DF7-43C3-B34C-63222DEC6534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F23D-81F4-43DA-8A21-05F24CFA20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1ED-6DF7-43C3-B34C-63222DEC6534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F23D-81F4-43DA-8A21-05F24CFA20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623781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623781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1ED-6DF7-43C3-B34C-63222DEC6534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F23D-81F4-43DA-8A21-05F24CFA20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1ED-6DF7-43C3-B34C-63222DEC6534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F23D-81F4-43DA-8A21-05F24CFA20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922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1ED-6DF7-43C3-B34C-63222DEC6534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F23D-81F4-43DA-8A21-05F24CFA20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1785" y="-1233"/>
            <a:ext cx="6859785" cy="914523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14549" y="2302317"/>
            <a:ext cx="4238244" cy="1610012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912114" y="3291072"/>
            <a:ext cx="4882896" cy="438912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1ED-6DF7-43C3-B34C-63222DEC6534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F23D-81F4-43DA-8A21-05F24CFA20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1463040"/>
            <a:ext cx="2400300" cy="49499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012" y="1463040"/>
            <a:ext cx="2400300" cy="49499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1ED-6DF7-43C3-B34C-63222DEC6534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F23D-81F4-43DA-8A21-05F24CFA206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463040"/>
            <a:ext cx="2400300" cy="73152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363" y="2269131"/>
            <a:ext cx="2400300" cy="4145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5012" y="1463040"/>
            <a:ext cx="2400300" cy="73152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5012" y="2269131"/>
            <a:ext cx="2400300" cy="4145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1ED-6DF7-43C3-B34C-63222DEC6534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F23D-81F4-43DA-8A21-05F24CFA20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1ED-6DF7-43C3-B34C-63222DEC6534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F23D-81F4-43DA-8A21-05F24CFA20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1ED-6DF7-43C3-B34C-63222DEC6534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F23D-81F4-43DA-8A21-05F24CFA20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-1675208" y="1675211"/>
            <a:ext cx="9144000" cy="579358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88698" y="2101472"/>
            <a:ext cx="3909060" cy="1452569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2165" y="3491883"/>
            <a:ext cx="2855834" cy="44329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973466" y="3004514"/>
            <a:ext cx="4346070" cy="831085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1ED-6DF7-43C3-B34C-63222DEC6534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A2F23D-81F4-43DA-8A21-05F24CFA20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521619" y="0"/>
            <a:ext cx="5336381" cy="9144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" y="6731000"/>
            <a:ext cx="2678906" cy="241300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03398" y="2290001"/>
            <a:ext cx="4114800" cy="1156592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857610" y="2907372"/>
            <a:ext cx="4572409" cy="98755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1ED-6DF7-43C3-B34C-63222DEC6534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F23D-81F4-43DA-8A21-05F24CFA20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1786" y="6734177"/>
            <a:ext cx="2680693" cy="2409824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785" y="6735057"/>
            <a:ext cx="6859785" cy="240894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487680"/>
            <a:ext cx="5640705" cy="731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467505"/>
            <a:ext cx="5640705" cy="4773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150876" y="7827264"/>
            <a:ext cx="1632204" cy="2682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236D1ED-6DF7-43C3-B34C-63222DEC6534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38136" y="8380163"/>
            <a:ext cx="354330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00779" y="8227763"/>
            <a:ext cx="377190" cy="67056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1A2F23D-81F4-43DA-8A21-05F24CFA206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6" r:id="rId1"/>
    <p:sldLayoutId id="2147484287" r:id="rId2"/>
    <p:sldLayoutId id="2147484288" r:id="rId3"/>
    <p:sldLayoutId id="2147484289" r:id="rId4"/>
    <p:sldLayoutId id="2147484290" r:id="rId5"/>
    <p:sldLayoutId id="2147484291" r:id="rId6"/>
    <p:sldLayoutId id="2147484292" r:id="rId7"/>
    <p:sldLayoutId id="2147484293" r:id="rId8"/>
    <p:sldLayoutId id="2147484294" r:id="rId9"/>
    <p:sldLayoutId id="2147484295" r:id="rId10"/>
    <p:sldLayoutId id="2147484296" r:id="rId11"/>
    <p:sldLayoutId id="2147484092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9144000"/>
          </a:xfrm>
        </p:spPr>
        <p:txBody>
          <a:bodyPr anchor="t"/>
          <a:lstStyle/>
          <a:p>
            <a:pPr algn="ctr"/>
            <a:r>
              <a:rPr lang="ru-RU" b="1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cap="none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cap="none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Инновационная  деятельность  руководителя  дошкольной образовательной </a:t>
            </a:r>
            <a:br>
              <a:rPr lang="ru-RU" sz="3600" b="1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организации</a:t>
            </a:r>
            <a:endParaRPr lang="ru-RU" sz="3600" b="1" cap="none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139952"/>
            <a:ext cx="6858000" cy="5004048"/>
          </a:xfrm>
        </p:spPr>
        <p:txBody>
          <a:bodyPr>
            <a:normAutofit fontScale="92500" lnSpcReduction="20000"/>
          </a:bodyPr>
          <a:lstStyle/>
          <a:p>
            <a:pPr algn="ctr"/>
            <a:endParaRPr lang="ru-RU" sz="2400" b="1" cap="none" spc="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cap="none" spc="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cap="none" spc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Смирнова  Елена  Аркадьевна</a:t>
            </a:r>
          </a:p>
          <a:p>
            <a:pPr algn="ctr"/>
            <a:endParaRPr lang="ru-RU" sz="2400" b="1" cap="none" spc="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cap="none" spc="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cap="none" spc="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cap="none" spc="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cap="none" spc="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cap="none" spc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Научный  руководитель – Зыскина  Маргарита  Алексеевна</a:t>
            </a:r>
          </a:p>
          <a:p>
            <a:pPr algn="ctr"/>
            <a:endParaRPr lang="ru-RU" sz="2400" b="1" cap="none" spc="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cap="none" spc="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900" b="1" cap="none" spc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2015 год</a:t>
            </a:r>
            <a:endParaRPr lang="ru-RU" sz="1900" b="1" cap="none" spc="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82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2656" y="107504"/>
            <a:ext cx="6192688" cy="6552728"/>
          </a:xfrm>
        </p:spPr>
        <p:txBody>
          <a:bodyPr/>
          <a:lstStyle/>
          <a:p>
            <a:r>
              <a:rPr lang="ru-RU" sz="2400" b="1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Основные принципы разработки</a:t>
            </a:r>
            <a:br>
              <a:rPr lang="ru-RU" sz="2400" b="1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cap="none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направленность программы организации инновационной деятельности руководителя ДОО на реализацию задач в соответствии с ФГОС дошкольного образования;</a:t>
            </a:r>
            <a:br>
              <a:rPr lang="ru-RU" sz="2400" cap="none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cap="none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рамочный подход к разработке программы, предполагающий определение целей, целевых показателей и базовых программных мероприятий, которые будут при необходимости конкретизированы и дополнены по результатам анализа реализации каждого этапа программы, а также при ежегодном определении структуры и объема финансирования мероприятий программы;</a:t>
            </a:r>
            <a:br>
              <a:rPr lang="ru-RU" sz="2400" cap="none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cap="none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открытость (открытое взаимодействие ДОУ с другими организациями).</a:t>
            </a:r>
            <a:endParaRPr lang="ru-RU" sz="2400" cap="none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41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64904" y="7380312"/>
            <a:ext cx="4293096" cy="648072"/>
          </a:xfrm>
        </p:spPr>
        <p:txBody>
          <a:bodyPr/>
          <a:lstStyle/>
          <a:p>
            <a:pPr algn="ctr"/>
            <a:r>
              <a:rPr lang="ru-RU" sz="3600" b="1" cap="none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Этапы разработки</a:t>
            </a:r>
            <a:endParaRPr lang="ru-RU" sz="3600" b="1" cap="none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95536"/>
            <a:ext cx="6597352" cy="6336704"/>
          </a:xfrm>
        </p:spPr>
        <p:txBody>
          <a:bodyPr>
            <a:noAutofit/>
          </a:bodyPr>
          <a:lstStyle/>
          <a:p>
            <a:r>
              <a:rPr lang="ru-RU" sz="2800" dirty="0" smtClean="0"/>
              <a:t>     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этап: </a:t>
            </a:r>
            <a:r>
              <a:rPr lang="ru-RU" sz="2800" b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2013 год. Аналитико-прогностический. Анализ комплекса условий, необходимых для реализации эффективной инновационной деятельности руководителя ДОО. Разработка целевых проектов «Повышение компетентности руководителя ДОО для осуществления деятельности в инновационном режиме», «Разработка механизмов реализации инновационной деятельности руководителя ДОО в соответствии с ФГОС ДО».</a:t>
            </a:r>
          </a:p>
        </p:txBody>
      </p:sp>
    </p:spTree>
    <p:extLst>
      <p:ext uri="{BB962C8B-B14F-4D97-AF65-F5344CB8AC3E}">
        <p14:creationId xmlns:p14="http://schemas.microsoft.com/office/powerpoint/2010/main" val="381328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0848" y="7452320"/>
            <a:ext cx="4802471" cy="792088"/>
          </a:xfrm>
        </p:spPr>
        <p:txBody>
          <a:bodyPr/>
          <a:lstStyle/>
          <a:p>
            <a:pPr algn="ctr"/>
            <a:r>
              <a:rPr lang="ru-RU" sz="4000" b="1" cap="none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Этапы разработки</a:t>
            </a:r>
            <a:endParaRPr lang="ru-RU" sz="4000" b="1" cap="none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0648" y="539552"/>
            <a:ext cx="6264696" cy="5701085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3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этап: </a:t>
            </a:r>
            <a:r>
              <a:rPr lang="ru-RU" sz="3600" b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2014 год. </a:t>
            </a:r>
            <a:r>
              <a:rPr lang="ru-RU" sz="3600" b="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Деятельностный</a:t>
            </a:r>
            <a:r>
              <a:rPr lang="ru-RU" sz="3600" b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b="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Формирование </a:t>
            </a:r>
            <a:r>
              <a:rPr lang="ru-RU" sz="3600" b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апробирование программы инновационной деятельности руководителя ДОО, обеспечивающей новое содержание и качество управления персоналом.</a:t>
            </a:r>
          </a:p>
        </p:txBody>
      </p:sp>
    </p:spTree>
    <p:extLst>
      <p:ext uri="{BB962C8B-B14F-4D97-AF65-F5344CB8AC3E}">
        <p14:creationId xmlns:p14="http://schemas.microsoft.com/office/powerpoint/2010/main" val="159590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4864" y="7380312"/>
            <a:ext cx="4653136" cy="792088"/>
          </a:xfrm>
        </p:spPr>
        <p:txBody>
          <a:bodyPr/>
          <a:lstStyle/>
          <a:p>
            <a:pPr algn="ctr"/>
            <a:r>
              <a:rPr lang="ru-RU" sz="4000" b="1" cap="none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Этапы разработки</a:t>
            </a:r>
            <a:endParaRPr lang="ru-RU" sz="4000" b="1" cap="none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2656" y="467544"/>
            <a:ext cx="6192688" cy="5976664"/>
          </a:xfrm>
        </p:spPr>
        <p:txBody>
          <a:bodyPr>
            <a:noAutofit/>
          </a:bodyPr>
          <a:lstStyle/>
          <a:p>
            <a:r>
              <a:rPr lang="ru-RU" sz="3200" b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 этап: </a:t>
            </a:r>
            <a:r>
              <a:rPr lang="ru-RU" sz="3600" b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2015 год. Рефлексивный. Оценка эффективности организации инновационной деятельности руководителя ДОО. Внедрение, совершенствование и распространение инновационного опыта на муниципальном и региональном уровнях.</a:t>
            </a:r>
            <a:endParaRPr lang="ru-RU" sz="3600" b="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80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420888" y="6372200"/>
            <a:ext cx="4238244" cy="86409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Задачи исследования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188640" y="539552"/>
            <a:ext cx="4882896" cy="4896544"/>
          </a:xfrm>
        </p:spPr>
        <p:txBody>
          <a:bodyPr>
            <a:noAutofit/>
          </a:bodyPr>
          <a:lstStyle/>
          <a:p>
            <a:r>
              <a:rPr lang="ru-RU" sz="3600" cap="none" spc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3.Проанализировать организацию инновационной деятельности руководителя </a:t>
            </a:r>
          </a:p>
          <a:p>
            <a:r>
              <a:rPr lang="ru-RU" sz="3600" cap="none" spc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МБДОУ № 15;</a:t>
            </a:r>
            <a:endParaRPr lang="ru-RU" sz="3600" spc="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04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24944" y="7236296"/>
            <a:ext cx="3935558" cy="73152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  исследования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92696" y="611560"/>
            <a:ext cx="5832648" cy="5832648"/>
          </a:xfrm>
        </p:spPr>
        <p:txBody>
          <a:bodyPr>
            <a:normAutofit/>
          </a:bodyPr>
          <a:lstStyle/>
          <a:p>
            <a:r>
              <a:rPr lang="ru-RU" sz="3200" b="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000" b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b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	Разработать программу  организации инновационной деятельности руководителя </a:t>
            </a:r>
            <a:endParaRPr lang="ru-RU" sz="4000" b="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МБДОУ </a:t>
            </a:r>
            <a:r>
              <a:rPr lang="ru-RU" sz="4000" b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№ 15, </a:t>
            </a:r>
            <a:r>
              <a:rPr lang="ru-RU" sz="4000" b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частично внедрить.</a:t>
            </a:r>
            <a:endParaRPr lang="ru-RU" sz="4000" b="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76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107504"/>
            <a:ext cx="5301208" cy="1812609"/>
          </a:xfrm>
        </p:spPr>
        <p:txBody>
          <a:bodyPr/>
          <a:lstStyle/>
          <a:p>
            <a:r>
              <a:rPr lang="ru-RU" b="1" cap="none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      Критерии для оценки эффективности организации инновационной деятельности руководителя ДОО</a:t>
            </a:r>
            <a:endParaRPr lang="ru-RU" b="1" cap="none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780928" y="3491880"/>
            <a:ext cx="4077072" cy="5184576"/>
          </a:xfrm>
        </p:spPr>
        <p:txBody>
          <a:bodyPr>
            <a:normAutofit/>
          </a:bodyPr>
          <a:lstStyle/>
          <a:p>
            <a:pPr marL="457200" indent="-457200">
              <a:buFontTx/>
              <a:buChar char="-"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когнитивный критерий; </a:t>
            </a:r>
          </a:p>
          <a:p>
            <a:pPr marL="457200" indent="-457200">
              <a:buFontTx/>
              <a:buChar char="-"/>
            </a:pP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инновационно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управленческий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критерий;</a:t>
            </a:r>
          </a:p>
          <a:p>
            <a:pPr marL="457200" indent="-457200">
              <a:buFontTx/>
              <a:buChar char="-"/>
            </a:pP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профессионально-личностный критерий руководителя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инноватора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69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45024" y="7308304"/>
            <a:ext cx="3212976" cy="731520"/>
          </a:xfrm>
        </p:spPr>
        <p:txBody>
          <a:bodyPr/>
          <a:lstStyle/>
          <a:p>
            <a:r>
              <a:rPr lang="ru-RU" sz="4000" b="1" cap="none" dirty="0">
                <a:solidFill>
                  <a:srgbClr val="EA157A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Положения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2656" y="539552"/>
            <a:ext cx="6192688" cy="5701085"/>
          </a:xfrm>
        </p:spPr>
        <p:txBody>
          <a:bodyPr>
            <a:norm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b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1.Инновационная деятельность руководителя ДОО - это деятельность субъекта по созданию, разработке, освоению новшеств в содержании управленческих функций, используемых методов, организационной структуры, внедрению нововведений в практику с целью повышения эффективности управления и развития дошкольной образовательной организации.</a:t>
            </a:r>
            <a:endParaRPr lang="ru-RU" sz="2400" b="0" dirty="0">
              <a:solidFill>
                <a:schemeClr val="accent2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endParaRPr lang="ru-RU" b="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85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7295" y="7092280"/>
            <a:ext cx="5092025" cy="731520"/>
          </a:xfrm>
        </p:spPr>
        <p:txBody>
          <a:bodyPr/>
          <a:lstStyle/>
          <a:p>
            <a:pPr algn="r"/>
            <a:r>
              <a:rPr lang="ru-RU" sz="4000" b="1" cap="none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Положения</a:t>
            </a:r>
            <a:endParaRPr lang="ru-RU" sz="4000" b="1" cap="none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0648" y="395536"/>
            <a:ext cx="6336704" cy="6336704"/>
          </a:xfrm>
        </p:spPr>
        <p:txBody>
          <a:bodyPr>
            <a:noAutofit/>
          </a:bodyPr>
          <a:lstStyle/>
          <a:p>
            <a:pPr lvl="0" indent="450215" algn="just"/>
            <a:r>
              <a:rPr lang="ru-RU" sz="2400" b="0" dirty="0">
                <a:solidFill>
                  <a:srgbClr val="EA157A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>2.Инновационная деятельность руководителя ДОУ включает ряд взаимосвязанных компонентов: </a:t>
            </a:r>
            <a:endParaRPr lang="ru-RU" sz="2400" b="0" dirty="0">
              <a:solidFill>
                <a:srgbClr val="EA157A">
                  <a:lumMod val="50000"/>
                </a:srgbClr>
              </a:solidFill>
              <a:latin typeface="Calibri"/>
              <a:ea typeface="Calibri"/>
              <a:cs typeface="Times New Roman"/>
            </a:endParaRPr>
          </a:p>
          <a:p>
            <a:pPr lvl="0" indent="450215" algn="just"/>
            <a:r>
              <a:rPr lang="ru-RU" sz="2400" b="0" dirty="0">
                <a:solidFill>
                  <a:srgbClr val="EA157A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>- совокупность управленческих функций; </a:t>
            </a:r>
            <a:endParaRPr lang="ru-RU" sz="2400" b="0" dirty="0">
              <a:solidFill>
                <a:srgbClr val="EA157A">
                  <a:lumMod val="50000"/>
                </a:srgbClr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- </a:t>
            </a:r>
            <a:r>
              <a:rPr lang="ru-RU" sz="2400" b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структуру профессиональной подготовленности руководителя ДОУ в области инноваций (знания, инновационные управленческие умения, эмоционально-ценностное отношение к инновационному процессу, профессионально-личностные качества руководителя-</a:t>
            </a:r>
            <a:r>
              <a:rPr lang="ru-RU" sz="2400" b="0" dirty="0" err="1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инноватора</a:t>
            </a:r>
            <a:r>
              <a:rPr lang="ru-RU" sz="2400" b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); </a:t>
            </a:r>
            <a:endParaRPr lang="ru-RU" sz="2400" b="0" dirty="0">
              <a:solidFill>
                <a:schemeClr val="accent2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- алгоритм действий по внедрению инноваций</a:t>
            </a:r>
            <a:r>
              <a:rPr lang="ru-RU" sz="2400" b="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.</a:t>
            </a:r>
            <a:endParaRPr lang="ru-RU" sz="2400" b="0" dirty="0">
              <a:solidFill>
                <a:schemeClr val="accent2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4702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0648" y="467544"/>
            <a:ext cx="6264696" cy="6120680"/>
          </a:xfrm>
        </p:spPr>
        <p:txBody>
          <a:bodyPr>
            <a:noAutofit/>
          </a:bodyPr>
          <a:lstStyle/>
          <a:p>
            <a:pPr lvl="0" indent="450215" algn="just">
              <a:lnSpc>
                <a:spcPct val="150000"/>
              </a:lnSpc>
            </a:pPr>
            <a:r>
              <a:rPr lang="ru-RU" sz="2400" b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3. Программа организации инновационной деятельности ДОО включает в себя следующие структурные компоненты: актуальность, цель, задачи, этапы реализации, ожидаемые результаты, основные элементы и показатели инновационного потенциала ДОО, комплекс мероприятий по организации инновационной деятельности руководителя ДОО.</a:t>
            </a:r>
            <a:endParaRPr lang="ru-RU" sz="2400" b="0" dirty="0">
              <a:solidFill>
                <a:schemeClr val="accent2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4470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>
            <a:off x="617220" y="395536"/>
            <a:ext cx="5640705" cy="626469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           </a:t>
            </a:r>
            <a:r>
              <a:rPr lang="ru-RU" sz="2400" b="0" dirty="0" err="1" smtClean="0">
                <a:solidFill>
                  <a:srgbClr val="C00000"/>
                </a:solidFill>
                <a:latin typeface="Times New Roman"/>
                <a:ea typeface="Calibri"/>
              </a:rPr>
              <a:t>К.Ангеловски</a:t>
            </a:r>
            <a:r>
              <a:rPr lang="ru-RU" sz="2400" b="0" dirty="0">
                <a:solidFill>
                  <a:srgbClr val="C00000"/>
                </a:solidFill>
                <a:latin typeface="Times New Roman"/>
                <a:ea typeface="Calibri"/>
              </a:rPr>
              <a:t>, </a:t>
            </a:r>
            <a:r>
              <a:rPr lang="ru-RU" sz="2400" b="0" dirty="0" err="1" smtClean="0">
                <a:solidFill>
                  <a:srgbClr val="C00000"/>
                </a:solidFill>
                <a:latin typeface="Times New Roman"/>
                <a:ea typeface="Calibri"/>
              </a:rPr>
              <a:t>Т.Е.Березкина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ru-RU" sz="2400" b="0" dirty="0">
                <a:solidFill>
                  <a:srgbClr val="C00000"/>
                </a:solidFill>
                <a:latin typeface="Times New Roman"/>
                <a:ea typeface="Calibri"/>
              </a:rPr>
              <a:t> 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    Д.Д</a:t>
            </a:r>
            <a:r>
              <a:rPr lang="ru-RU" sz="2400" b="0" dirty="0">
                <a:solidFill>
                  <a:srgbClr val="C00000"/>
                </a:solidFill>
                <a:latin typeface="Times New Roman"/>
                <a:ea typeface="Calibri"/>
              </a:rPr>
              <a:t>. </a:t>
            </a:r>
            <a:r>
              <a:rPr lang="ru-RU" sz="2400" b="0" dirty="0" err="1" smtClean="0">
                <a:solidFill>
                  <a:srgbClr val="C00000"/>
                </a:solidFill>
                <a:latin typeface="Times New Roman"/>
                <a:ea typeface="Calibri"/>
              </a:rPr>
              <a:t>Вачугов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, </a:t>
            </a:r>
            <a:r>
              <a:rPr lang="ru-RU" sz="2400" b="0" dirty="0">
                <a:solidFill>
                  <a:srgbClr val="C00000"/>
                </a:solidFill>
                <a:latin typeface="Times New Roman"/>
                <a:ea typeface="Calibri"/>
              </a:rPr>
              <a:t>М.Ю. </a:t>
            </a:r>
            <a:r>
              <a:rPr lang="ru-RU" sz="2400" b="0" dirty="0" err="1" smtClean="0">
                <a:solidFill>
                  <a:srgbClr val="C00000"/>
                </a:solidFill>
                <a:latin typeface="Times New Roman"/>
                <a:ea typeface="Calibri"/>
              </a:rPr>
              <a:t>Елимов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, К.В</a:t>
            </a:r>
            <a:r>
              <a:rPr lang="ru-RU" sz="2400" b="0" dirty="0">
                <a:solidFill>
                  <a:srgbClr val="C00000"/>
                </a:solidFill>
                <a:latin typeface="Times New Roman"/>
                <a:ea typeface="Calibri"/>
              </a:rPr>
              <a:t>. 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Елисеева, </a:t>
            </a:r>
            <a:r>
              <a:rPr lang="ru-RU" sz="2400" b="0" dirty="0">
                <a:solidFill>
                  <a:srgbClr val="C00000"/>
                </a:solidFill>
                <a:latin typeface="Times New Roman"/>
                <a:ea typeface="Calibri"/>
              </a:rPr>
              <a:t>В.И. </a:t>
            </a:r>
            <a:r>
              <a:rPr lang="ru-RU" sz="2400" b="0" dirty="0" err="1" smtClean="0">
                <a:solidFill>
                  <a:srgbClr val="C00000"/>
                </a:solidFill>
                <a:latin typeface="Times New Roman"/>
                <a:ea typeface="Calibri"/>
              </a:rPr>
              <a:t>Загвязинский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, </a:t>
            </a:r>
            <a:r>
              <a:rPr lang="ru-RU" sz="2400" b="0" dirty="0">
                <a:solidFill>
                  <a:srgbClr val="C00000"/>
                </a:solidFill>
                <a:latin typeface="Times New Roman"/>
                <a:ea typeface="Calibri"/>
              </a:rPr>
              <a:t>Н.А. 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Кислякова, </a:t>
            </a:r>
            <a:r>
              <a:rPr lang="ru-RU" sz="2400" b="0" dirty="0">
                <a:solidFill>
                  <a:srgbClr val="C00000"/>
                </a:solidFill>
                <a:latin typeface="Times New Roman"/>
                <a:ea typeface="Calibri"/>
              </a:rPr>
              <a:t>В.С. 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Лазарев, </a:t>
            </a:r>
            <a:r>
              <a:rPr lang="ru-RU" sz="2400" b="0" dirty="0">
                <a:solidFill>
                  <a:srgbClr val="C00000"/>
                </a:solidFill>
                <a:latin typeface="Times New Roman"/>
                <a:ea typeface="Calibri"/>
              </a:rPr>
              <a:t>Н.И. 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Лапин, </a:t>
            </a:r>
            <a:r>
              <a:rPr lang="ru-RU" sz="2400" b="0" dirty="0">
                <a:solidFill>
                  <a:srgbClr val="C00000"/>
                </a:solidFill>
                <a:latin typeface="Times New Roman"/>
                <a:ea typeface="Calibri"/>
              </a:rPr>
              <a:t>В.П. 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Ларина, </a:t>
            </a:r>
            <a:r>
              <a:rPr lang="ru-RU" sz="2400" b="0" dirty="0">
                <a:solidFill>
                  <a:srgbClr val="C00000"/>
                </a:solidFill>
                <a:latin typeface="Times New Roman"/>
                <a:ea typeface="Calibri"/>
              </a:rPr>
              <a:t>Б.С. </a:t>
            </a:r>
            <a:r>
              <a:rPr lang="ru-RU" sz="2400" b="0" dirty="0" err="1" smtClean="0">
                <a:solidFill>
                  <a:srgbClr val="C00000"/>
                </a:solidFill>
                <a:latin typeface="Times New Roman"/>
                <a:ea typeface="Calibri"/>
              </a:rPr>
              <a:t>Мартиросян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, </a:t>
            </a:r>
            <a:r>
              <a:rPr lang="ru-RU" sz="2400" b="0" dirty="0" err="1" smtClean="0">
                <a:solidFill>
                  <a:srgbClr val="C00000"/>
                </a:solidFill>
                <a:latin typeface="Times New Roman"/>
                <a:ea typeface="Calibri"/>
              </a:rPr>
              <a:t>А.И.Пригожин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, </a:t>
            </a:r>
            <a:r>
              <a:rPr lang="ru-RU" sz="2400" b="0" dirty="0" err="1" smtClean="0">
                <a:solidFill>
                  <a:srgbClr val="C00000"/>
                </a:solidFill>
                <a:latin typeface="Times New Roman"/>
                <a:ea typeface="Calibri"/>
              </a:rPr>
              <a:t>Н.ЮПосталюк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, </a:t>
            </a:r>
            <a:r>
              <a:rPr lang="ru-RU" sz="2400" b="0" dirty="0" err="1" smtClean="0">
                <a:solidFill>
                  <a:srgbClr val="C00000"/>
                </a:solidFill>
                <a:latin typeface="Times New Roman"/>
                <a:ea typeface="Calibri"/>
              </a:rPr>
              <a:t>Л.С.Подымова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, </a:t>
            </a:r>
            <a:r>
              <a:rPr lang="ru-RU" sz="2400" b="0" dirty="0" err="1" smtClean="0">
                <a:solidFill>
                  <a:srgbClr val="C00000"/>
                </a:solidFill>
                <a:latin typeface="Times New Roman"/>
                <a:ea typeface="Calibri"/>
              </a:rPr>
              <a:t>С.Д.Поляков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, </a:t>
            </a:r>
            <a:r>
              <a:rPr lang="ru-RU" sz="2400" b="0" dirty="0" err="1" smtClean="0">
                <a:solidFill>
                  <a:srgbClr val="C00000"/>
                </a:solidFill>
                <a:latin typeface="Times New Roman"/>
                <a:ea typeface="Calibri"/>
              </a:rPr>
              <a:t>В.А.Сластенин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, </a:t>
            </a:r>
            <a:r>
              <a:rPr lang="ru-RU" sz="2400" b="0" dirty="0">
                <a:solidFill>
                  <a:srgbClr val="C00000"/>
                </a:solidFill>
                <a:latin typeface="Times New Roman"/>
                <a:ea typeface="Calibri"/>
              </a:rPr>
              <a:t>В.И. </a:t>
            </a:r>
            <a:r>
              <a:rPr lang="ru-RU" sz="2400" b="0" dirty="0" err="1" smtClean="0">
                <a:solidFill>
                  <a:srgbClr val="C00000"/>
                </a:solidFill>
                <a:latin typeface="Times New Roman"/>
                <a:ea typeface="Calibri"/>
              </a:rPr>
              <a:t>Слободчиков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, </a:t>
            </a:r>
            <a:r>
              <a:rPr lang="ru-RU" sz="2400" b="0" dirty="0" err="1" smtClean="0">
                <a:solidFill>
                  <a:srgbClr val="C00000"/>
                </a:solidFill>
                <a:latin typeface="Times New Roman"/>
                <a:ea typeface="Calibri"/>
              </a:rPr>
              <a:t>П.И.Третьяков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, </a:t>
            </a:r>
            <a:r>
              <a:rPr lang="ru-RU" sz="2400" b="0" dirty="0" err="1" smtClean="0">
                <a:solidFill>
                  <a:srgbClr val="C00000"/>
                </a:solidFill>
                <a:latin typeface="Times New Roman"/>
                <a:ea typeface="Calibri"/>
              </a:rPr>
              <a:t>К.М.Ушаков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, </a:t>
            </a:r>
            <a:r>
              <a:rPr lang="ru-RU" sz="2400" b="0" dirty="0" err="1" smtClean="0">
                <a:solidFill>
                  <a:srgbClr val="C00000"/>
                </a:solidFill>
                <a:latin typeface="Times New Roman"/>
                <a:ea typeface="Calibri"/>
              </a:rPr>
              <a:t>Т.И.Шамова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, </a:t>
            </a:r>
            <a:r>
              <a:rPr lang="ru-RU" sz="2400" b="0" dirty="0" err="1" smtClean="0">
                <a:solidFill>
                  <a:srgbClr val="C00000"/>
                </a:solidFill>
                <a:latin typeface="Times New Roman"/>
                <a:ea typeface="Calibri"/>
              </a:rPr>
              <a:t>В.З.Юсупов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, </a:t>
            </a:r>
            <a:r>
              <a:rPr lang="ru-RU" sz="2400" b="0" dirty="0">
                <a:solidFill>
                  <a:srgbClr val="C00000"/>
                </a:solidFill>
                <a:latin typeface="Times New Roman"/>
                <a:ea typeface="Calibri"/>
              </a:rPr>
              <a:t>Р.М. </a:t>
            </a:r>
            <a:r>
              <a:rPr lang="ru-RU" sz="2400" b="0" dirty="0" err="1" smtClean="0">
                <a:solidFill>
                  <a:srgbClr val="C00000"/>
                </a:solidFill>
                <a:latin typeface="Times New Roman"/>
                <a:ea typeface="Calibri"/>
              </a:rPr>
              <a:t>Юсуфбекова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 </a:t>
            </a:r>
            <a:r>
              <a:rPr lang="ru-RU" sz="2400" b="0" dirty="0">
                <a:solidFill>
                  <a:srgbClr val="C00000"/>
                </a:solidFill>
                <a:latin typeface="Times New Roman"/>
                <a:ea typeface="Calibri"/>
              </a:rPr>
              <a:t>и </a:t>
            </a:r>
            <a:r>
              <a:rPr lang="ru-RU" sz="2400" b="0" dirty="0" smtClean="0">
                <a:solidFill>
                  <a:srgbClr val="C00000"/>
                </a:solidFill>
                <a:latin typeface="Times New Roman"/>
                <a:ea typeface="Calibri"/>
              </a:rPr>
              <a:t>другие</a:t>
            </a:r>
            <a:endParaRPr lang="ru-RU" sz="2400" b="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37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124744" y="4571999"/>
            <a:ext cx="5256584" cy="1842411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Первичный этап – май 2014г.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Заключительный этап – май 2015г.</a:t>
            </a:r>
          </a:p>
        </p:txBody>
      </p:sp>
      <p:pic>
        <p:nvPicPr>
          <p:cNvPr id="1026" name="Picture 2" descr="C:\Users\Елена\Desktop\Возвращение из Африки\RSCN038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784" y="1187624"/>
            <a:ext cx="3678734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555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0808" y="7596336"/>
            <a:ext cx="5640705" cy="483920"/>
          </a:xfrm>
        </p:spPr>
        <p:txBody>
          <a:bodyPr/>
          <a:lstStyle/>
          <a:p>
            <a:pPr algn="ctr"/>
            <a:r>
              <a:rPr lang="ru-RU" sz="4000" b="1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Проблемы</a:t>
            </a:r>
            <a:endParaRPr lang="ru-RU" sz="4000" b="1" cap="none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7029400" cy="6732240"/>
          </a:xfrm>
        </p:spPr>
        <p:txBody>
          <a:bodyPr>
            <a:noAutofit/>
          </a:bodyPr>
          <a:lstStyle/>
          <a:p>
            <a:pPr indent="450215">
              <a:spcAft>
                <a:spcPts val="0"/>
              </a:spcAft>
            </a:pPr>
            <a:r>
              <a:rPr lang="ru-RU" sz="2400" b="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- </a:t>
            </a:r>
            <a:r>
              <a:rPr lang="ru-RU" sz="2400" b="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отсутствие системности в целостности внедряемых педагогических инноваций;</a:t>
            </a:r>
            <a:endParaRPr lang="ru-RU" sz="2400" b="0" dirty="0">
              <a:solidFill>
                <a:schemeClr val="accent2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indent="450215">
              <a:spcAft>
                <a:spcPts val="0"/>
              </a:spcAft>
            </a:pPr>
            <a:r>
              <a:rPr lang="ru-RU" sz="2400" b="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- недостаточность научно-методического обеспечения инновационных процессов, нормативно-правового обеспечения инновационной деятельности образовательной организации, которое способствовало бы расширению возможностей для творческого поиска, защищало авторские права новаторов, стимулировало их инновационную деятельность;</a:t>
            </a:r>
            <a:endParaRPr lang="ru-RU" sz="2400" b="0" dirty="0">
              <a:solidFill>
                <a:schemeClr val="accent2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indent="450215">
              <a:spcAft>
                <a:spcPts val="0"/>
              </a:spcAft>
            </a:pPr>
            <a:r>
              <a:rPr lang="ru-RU" sz="2400" b="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- недостаточность использования руководителем ДОО технологий контроля выполнения принятых решений;</a:t>
            </a:r>
            <a:endParaRPr lang="ru-RU" sz="2400" b="0" dirty="0">
              <a:solidFill>
                <a:schemeClr val="accent2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indent="450215">
              <a:spcAft>
                <a:spcPts val="0"/>
              </a:spcAft>
            </a:pPr>
            <a:r>
              <a:rPr lang="ru-RU" sz="2400" b="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- отсутствие системности в использовании технологий применения прогрессивного педагогического опыта и образовательных инноваций.</a:t>
            </a:r>
            <a:endParaRPr lang="ru-RU" sz="2400" b="0" dirty="0">
              <a:solidFill>
                <a:schemeClr val="accent2">
                  <a:lumMod val="75000"/>
                </a:schemeClr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0991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3424" y="7308304"/>
            <a:ext cx="4779912" cy="731520"/>
          </a:xfrm>
        </p:spPr>
        <p:txBody>
          <a:bodyPr/>
          <a:lstStyle/>
          <a:p>
            <a:pPr indent="450215" algn="r">
              <a:spcAft>
                <a:spcPts val="0"/>
              </a:spcAft>
            </a:pPr>
            <a:r>
              <a:rPr lang="ru-RU" sz="1800" b="1" cap="none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    </a:t>
            </a:r>
            <a:r>
              <a:rPr lang="ru-RU" b="1" cap="none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Диагностическая карта </a:t>
            </a:r>
            <a:br>
              <a:rPr lang="ru-RU" b="1" cap="none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</a:br>
            <a:r>
              <a:rPr lang="ru-RU" b="1" cap="none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руководителя ДОО</a:t>
            </a:r>
            <a:endParaRPr lang="ru-RU" b="1" cap="none" dirty="0">
              <a:solidFill>
                <a:schemeClr val="accent2">
                  <a:lumMod val="75000"/>
                </a:schemeClr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6732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24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33056" y="7740352"/>
            <a:ext cx="2808313" cy="731520"/>
          </a:xfrm>
        </p:spPr>
        <p:txBody>
          <a:bodyPr/>
          <a:lstStyle/>
          <a:p>
            <a:r>
              <a:rPr lang="ru-RU" sz="4000" b="1" cap="none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Диапазоны</a:t>
            </a:r>
            <a:endParaRPr lang="ru-RU" sz="4000" b="1" cap="none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7220" y="467544"/>
            <a:ext cx="5640705" cy="5773093"/>
          </a:xfrm>
        </p:spPr>
        <p:txBody>
          <a:bodyPr/>
          <a:lstStyle/>
          <a:p>
            <a:r>
              <a:rPr lang="ru-RU" sz="3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42 до 32 баллов </a:t>
            </a:r>
            <a:r>
              <a:rPr lang="ru-RU" sz="36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высокий результат</a:t>
            </a:r>
            <a:r>
              <a:rPr lang="ru-RU" sz="36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6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31 до 21 балла </a:t>
            </a:r>
            <a:r>
              <a:rPr lang="ru-RU" sz="36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средний результат; </a:t>
            </a:r>
            <a:endParaRPr lang="ru-RU" sz="36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20 и менее </a:t>
            </a:r>
            <a:r>
              <a:rPr lang="ru-RU" sz="36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низкий результат.</a:t>
            </a:r>
          </a:p>
          <a:p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3454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8808" y="6444208"/>
            <a:ext cx="5040560" cy="1008112"/>
          </a:xfrm>
        </p:spPr>
        <p:txBody>
          <a:bodyPr>
            <a:noAutofit/>
          </a:bodyPr>
          <a:lstStyle/>
          <a:p>
            <a:pPr algn="r">
              <a:lnSpc>
                <a:spcPct val="115000"/>
              </a:lnSpc>
              <a:spcAft>
                <a:spcPts val="0"/>
              </a:spcAft>
              <a:tabLst>
                <a:tab pos="2169795" algn="l"/>
              </a:tabLst>
            </a:pPr>
            <a:r>
              <a:rPr lang="ru-RU" sz="2800" b="1" cap="none" spc="0" dirty="0" smtClean="0">
                <a:solidFill>
                  <a:srgbClr val="FFFF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Анализ когнитивного критерия</a:t>
            </a:r>
            <a:endParaRPr lang="ru-RU" sz="2800" b="1" cap="none" spc="0" dirty="0">
              <a:solidFill>
                <a:srgbClr val="FFFF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11" y="395536"/>
            <a:ext cx="6559460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229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2777" y="7740352"/>
            <a:ext cx="5328592" cy="731520"/>
          </a:xfrm>
        </p:spPr>
        <p:txBody>
          <a:bodyPr/>
          <a:lstStyle/>
          <a:p>
            <a:pPr algn="r"/>
            <a:r>
              <a:rPr lang="ru-RU" b="1" cap="none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Анализ </a:t>
            </a:r>
            <a:r>
              <a:rPr lang="ru-RU" b="1" cap="none" dirty="0" err="1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инновационно</a:t>
            </a:r>
            <a:r>
              <a:rPr lang="ru-RU" b="1" cap="none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-управленческого критерия</a:t>
            </a:r>
            <a:endParaRPr lang="ru-RU" b="1" cap="none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7236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648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0" y="1475656"/>
            <a:ext cx="4346070" cy="831085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Анализ профессионально-личностного критерия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31706"/>
            <a:ext cx="6858000" cy="5212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236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4664" y="487680"/>
            <a:ext cx="6048672" cy="6172552"/>
          </a:xfrm>
        </p:spPr>
        <p:txBody>
          <a:bodyPr/>
          <a:lstStyle/>
          <a:p>
            <a:r>
              <a:rPr lang="ru-RU" sz="2400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Наличие потребности у руководителя в обновлении содержания управления, что возможно осуществить через организацию инновационной деятельности руководителя ДОО, но недостаточный уровень профессиональной подготовленности заведующего ДОО к инновационной управленческой деятельности тормозит внедрение инноваций в управление ДОО;</a:t>
            </a:r>
            <a:br>
              <a:rPr lang="ru-RU" sz="2400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овладение руководителем алгоритмом действий по внедрению управленческих инноваций будет способствовать переводу управленческой деятельности на инновационный уровень;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07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75104" y="6012160"/>
            <a:ext cx="4882896" cy="1728192"/>
          </a:xfrm>
        </p:spPr>
        <p:txBody>
          <a:bodyPr>
            <a:noAutofit/>
          </a:bodyPr>
          <a:lstStyle/>
          <a:p>
            <a:pPr indent="381000" algn="r">
              <a:lnSpc>
                <a:spcPct val="115000"/>
              </a:lnSpc>
              <a:spcAft>
                <a:spcPts val="0"/>
              </a:spcAft>
            </a:pPr>
            <a:r>
              <a:rPr lang="ru-RU" sz="2400" b="1" cap="none" spc="0" dirty="0" smtClean="0">
                <a:solidFill>
                  <a:srgbClr val="FFFF00"/>
                </a:solidFill>
                <a:latin typeface="Times New Roman"/>
                <a:ea typeface="Calibri"/>
                <a:cs typeface="Times New Roman"/>
              </a:rPr>
              <a:t>Анализ организации инновационной деятельности руководителя дошкольной образовательной организации</a:t>
            </a:r>
            <a:endParaRPr lang="ru-RU" sz="2400" b="1" cap="none" spc="0" dirty="0">
              <a:solidFill>
                <a:srgbClr val="FFFF00"/>
              </a:solidFill>
              <a:latin typeface="Calibri"/>
              <a:ea typeface="Calibri"/>
              <a:cs typeface="Times New Roman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5202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838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404664" y="323528"/>
            <a:ext cx="6124148" cy="6205304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         </a:t>
            </a:r>
            <a:r>
              <a:rPr lang="ru-RU" sz="3200" b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Инновационная деятельность руководителя ДОО - это деятельность субъекта по созданию, разработке, освоению новшеств в содержании управленческих функций, используемых методов, организационной структуры, внедрению нововведений в практику с целью повышения эффективности управления и развития дошкольного учреждения.</a:t>
            </a:r>
            <a:endParaRPr lang="ru-RU" sz="3200" b="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429000" y="7164288"/>
            <a:ext cx="3312367" cy="1224136"/>
          </a:xfrm>
        </p:spPr>
        <p:txBody>
          <a:bodyPr/>
          <a:lstStyle/>
          <a:p>
            <a:pPr algn="ctr"/>
            <a:r>
              <a:rPr lang="ru-RU" sz="4400" b="1" cap="none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Выводы</a:t>
            </a:r>
            <a:endParaRPr lang="ru-RU" sz="4400" b="1" cap="none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06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0848" y="2987824"/>
            <a:ext cx="4653136" cy="630019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</a:rPr>
              <a:t>        </a:t>
            </a: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между </a:t>
            </a:r>
            <a:r>
              <a:rPr lang="ru-RU" sz="40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потребностью современного дошкольного образования в обновлении управления дошкольной образовательной организацией и недостаточной разработанностью условий внедрения инноваций в управленческую деятельность руководителя дошкольной образовательной организации</a:t>
            </a:r>
            <a:endParaRPr lang="ru-RU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0688" y="323528"/>
            <a:ext cx="35071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</a:rPr>
              <a:t>Противоречие</a:t>
            </a:r>
            <a:endParaRPr lang="ru-RU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43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0768" y="7308304"/>
            <a:ext cx="4752527" cy="731520"/>
          </a:xfrm>
        </p:spPr>
        <p:txBody>
          <a:bodyPr/>
          <a:lstStyle/>
          <a:p>
            <a:pPr algn="r"/>
            <a:r>
              <a:rPr lang="ru-RU" sz="4800" b="1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Выводы</a:t>
            </a:r>
            <a:endParaRPr lang="ru-RU" sz="4800" b="1" cap="none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8640" y="179512"/>
            <a:ext cx="6552728" cy="6061125"/>
          </a:xfrm>
        </p:spPr>
        <p:txBody>
          <a:bodyPr>
            <a:noAutofit/>
          </a:bodyPr>
          <a:lstStyle/>
          <a:p>
            <a:pPr indent="450215">
              <a:spcAft>
                <a:spcPts val="0"/>
              </a:spcAft>
            </a:pPr>
            <a:endParaRPr lang="ru-RU" sz="2400" b="0" dirty="0" smtClean="0">
              <a:solidFill>
                <a:schemeClr val="accent2">
                  <a:lumMod val="75000"/>
                </a:schemeClr>
              </a:solidFill>
              <a:latin typeface="Times New Roman"/>
              <a:ea typeface="Calibri"/>
              <a:cs typeface="Times New Roman"/>
            </a:endParaRPr>
          </a:p>
          <a:p>
            <a:pPr indent="450215">
              <a:spcAft>
                <a:spcPts val="0"/>
              </a:spcAft>
            </a:pPr>
            <a:r>
              <a:rPr lang="ru-RU" sz="2400" b="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- Выявлена и доказана важность условий, влияющих на эффективность организации инновационной деятельности руководителя ДОО: профессиональная подготовленность в области инновационного менеджмента (знания о сущности нововведений и об управленческих инновациях, инновационные управленческие умения, эмоционально-ценностное отношение к инновационному процессу, профессионально-личностные качества руководителя-</a:t>
            </a:r>
            <a:r>
              <a:rPr lang="ru-RU" sz="2400" b="0" dirty="0" err="1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инноватора</a:t>
            </a:r>
            <a:r>
              <a:rPr lang="ru-RU" sz="2400" b="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); использование в практике программы организации инновационной деятельности руководителя ДОО.</a:t>
            </a:r>
            <a:endParaRPr lang="ru-RU" sz="2400" b="0" dirty="0">
              <a:solidFill>
                <a:schemeClr val="accent2">
                  <a:lumMod val="75000"/>
                </a:schemeClr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4510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6912" y="7524328"/>
            <a:ext cx="3600400" cy="731520"/>
          </a:xfrm>
        </p:spPr>
        <p:txBody>
          <a:bodyPr/>
          <a:lstStyle/>
          <a:p>
            <a:pPr algn="r"/>
            <a:r>
              <a:rPr lang="ru-RU" sz="4400" b="1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Выводы</a:t>
            </a:r>
            <a:endParaRPr lang="ru-RU" sz="4400" b="1" cap="none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7220" y="1043608"/>
            <a:ext cx="5640705" cy="5544616"/>
          </a:xfrm>
        </p:spPr>
        <p:txBody>
          <a:bodyPr>
            <a:noAutofit/>
          </a:bodyPr>
          <a:lstStyle/>
          <a:p>
            <a:pPr indent="450215">
              <a:spcAft>
                <a:spcPts val="0"/>
              </a:spcAft>
            </a:pPr>
            <a:r>
              <a:rPr lang="ru-RU" sz="3200" b="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- Выработанные и обоснованные критерии эффективности организации инновационной деятельности руководителя ДОО позволили оценить результаты инновационной управленческой деятельности руководителя ДОО. </a:t>
            </a:r>
            <a:endParaRPr lang="ru-RU" sz="3200" b="0" dirty="0">
              <a:solidFill>
                <a:schemeClr val="accent2">
                  <a:lumMod val="75000"/>
                </a:schemeClr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1799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9569063">
            <a:off x="33339" y="2140744"/>
            <a:ext cx="6858000" cy="1944216"/>
          </a:xfrm>
        </p:spPr>
        <p:txBody>
          <a:bodyPr/>
          <a:lstStyle/>
          <a:p>
            <a:r>
              <a:rPr lang="ru-RU" sz="4800" b="1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800" b="1" cap="none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4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632" y="467544"/>
            <a:ext cx="4238244" cy="2005548"/>
          </a:xfrm>
        </p:spPr>
        <p:txBody>
          <a:bodyPr/>
          <a:lstStyle/>
          <a:p>
            <a:r>
              <a:rPr lang="ru-RU" cap="none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/>
            </a:r>
            <a:br>
              <a:rPr lang="ru-RU" cap="none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</a:br>
            <a:r>
              <a:rPr lang="ru-RU" cap="none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/>
            </a:r>
            <a:br>
              <a:rPr lang="ru-RU" cap="none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</a:br>
            <a:r>
              <a:rPr lang="ru-RU" cap="none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/>
            </a:r>
            <a:br>
              <a:rPr lang="ru-RU" cap="none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</a:br>
            <a:r>
              <a:rPr lang="ru-RU" cap="none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   </a:t>
            </a:r>
            <a:br>
              <a:rPr lang="ru-RU" cap="none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</a:br>
            <a:r>
              <a:rPr lang="ru-RU" cap="none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Процесс организации инновационной деятельности руководителя ДОО</a:t>
            </a:r>
            <a:endParaRPr lang="ru-RU" cap="none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17032" y="7236296"/>
            <a:ext cx="2664296" cy="720080"/>
          </a:xfrm>
        </p:spPr>
        <p:txBody>
          <a:bodyPr>
            <a:noAutofit/>
          </a:bodyPr>
          <a:lstStyle/>
          <a:p>
            <a:r>
              <a:rPr lang="ru-RU" sz="4400" b="1" cap="none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Объект</a:t>
            </a:r>
            <a:endParaRPr lang="ru-RU" sz="4400" b="1" cap="none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55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8640" y="323528"/>
            <a:ext cx="4236467" cy="3888432"/>
          </a:xfrm>
        </p:spPr>
        <p:txBody>
          <a:bodyPr/>
          <a:lstStyle/>
          <a:p>
            <a:r>
              <a:rPr lang="ru-RU" sz="3600" cap="none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Условия, способствующие организации инновационной деятельности руководителя </a:t>
            </a:r>
            <a:br>
              <a:rPr lang="ru-RU" sz="3600" cap="none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</a:br>
            <a:r>
              <a:rPr lang="ru-RU" sz="3600" cap="none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ДОО</a:t>
            </a:r>
            <a:endParaRPr lang="ru-RU" sz="3600" cap="none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3016" y="6948264"/>
            <a:ext cx="3024336" cy="792088"/>
          </a:xfrm>
        </p:spPr>
        <p:txBody>
          <a:bodyPr>
            <a:noAutofit/>
          </a:bodyPr>
          <a:lstStyle/>
          <a:p>
            <a:r>
              <a:rPr lang="ru-RU" sz="4400" b="1" cap="none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Предмет</a:t>
            </a:r>
            <a:endParaRPr lang="ru-RU" sz="4400" b="1" cap="none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15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6858000" cy="6732240"/>
          </a:xfrm>
        </p:spPr>
        <p:txBody>
          <a:bodyPr>
            <a:no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400" b="0" dirty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-руководитель профессионально подготовлен в области инновационного менеджмента (знания об инновациях, инновационные управленческие умения, эмоционально-ценностное отношение к инновационному процессу, профессионально-личностные качества руководителя-</a:t>
            </a:r>
            <a:r>
              <a:rPr lang="ru-RU" sz="2400" b="0" dirty="0" err="1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инноватора</a:t>
            </a:r>
            <a:r>
              <a:rPr lang="ru-RU" sz="2400" b="0" dirty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); инновационной деятельности ДОО в своей деятельности;</a:t>
            </a: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400" b="0" dirty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-разработана Программа инновационной деятельности руководителя ДОО.</a:t>
            </a:r>
          </a:p>
        </p:txBody>
      </p:sp>
    </p:spTree>
    <p:extLst>
      <p:ext uri="{BB962C8B-B14F-4D97-AF65-F5344CB8AC3E}">
        <p14:creationId xmlns:p14="http://schemas.microsoft.com/office/powerpoint/2010/main" val="207273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0848" y="7092280"/>
            <a:ext cx="4806414" cy="504055"/>
          </a:xfrm>
        </p:spPr>
        <p:txBody>
          <a:bodyPr/>
          <a:lstStyle/>
          <a:p>
            <a:pPr algn="ctr"/>
            <a:r>
              <a:rPr lang="ru-RU" sz="3600" b="1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 исследования</a:t>
            </a:r>
            <a:endParaRPr lang="ru-RU" sz="3600" b="1" cap="none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type="subTitle" idx="1"/>
          </p:nvPr>
        </p:nvSpPr>
        <p:spPr>
          <a:xfrm>
            <a:off x="116632" y="611560"/>
            <a:ext cx="4248472" cy="3888432"/>
          </a:xfrm>
        </p:spPr>
        <p:txBody>
          <a:bodyPr>
            <a:normAutofit fontScale="25000" lnSpcReduction="20000"/>
          </a:bodyPr>
          <a:lstStyle/>
          <a:p>
            <a:pPr algn="ctr"/>
            <a:endParaRPr lang="ru-RU" sz="3200" dirty="0">
              <a:solidFill>
                <a:schemeClr val="accent3">
                  <a:lumMod val="75000"/>
                </a:schemeClr>
              </a:solidFill>
              <a:latin typeface="Times New Roman"/>
              <a:ea typeface="Calibri"/>
            </a:endParaRPr>
          </a:p>
          <a:p>
            <a:r>
              <a:rPr lang="ru-RU" sz="11100" cap="none" spc="0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Calibri"/>
              </a:rPr>
              <a:t>1.Изучить </a:t>
            </a:r>
            <a:r>
              <a:rPr lang="ru-RU" sz="11100" cap="none" spc="0" dirty="0">
                <a:solidFill>
                  <a:schemeClr val="accent3">
                    <a:lumMod val="75000"/>
                  </a:schemeClr>
                </a:solidFill>
                <a:latin typeface="Times New Roman"/>
                <a:ea typeface="Calibri"/>
              </a:rPr>
              <a:t>предпосылки инновационной деятельности в ДОО в современных условиях; </a:t>
            </a:r>
            <a:endParaRPr lang="ru-RU" sz="11100" cap="none" spc="0" dirty="0" smtClean="0">
              <a:solidFill>
                <a:schemeClr val="accent3">
                  <a:lumMod val="75000"/>
                </a:schemeClr>
              </a:solidFill>
              <a:latin typeface="Times New Roman"/>
              <a:ea typeface="Calibri"/>
            </a:endParaRPr>
          </a:p>
          <a:p>
            <a:endParaRPr lang="ru-RU" sz="11100" cap="none" spc="0" dirty="0">
              <a:solidFill>
                <a:schemeClr val="accent3">
                  <a:lumMod val="75000"/>
                </a:schemeClr>
              </a:solidFill>
              <a:latin typeface="Times New Roman"/>
              <a:ea typeface="Calibri"/>
            </a:endParaRPr>
          </a:p>
          <a:p>
            <a:r>
              <a:rPr lang="ru-RU" sz="11100" cap="none" spc="0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Calibri"/>
              </a:rPr>
              <a:t>2.Рассмотреть </a:t>
            </a:r>
            <a:r>
              <a:rPr lang="ru-RU" sz="11100" cap="none" spc="0" dirty="0">
                <a:solidFill>
                  <a:schemeClr val="accent3">
                    <a:lumMod val="75000"/>
                  </a:schemeClr>
                </a:solidFill>
                <a:latin typeface="Times New Roman"/>
                <a:ea typeface="Calibri"/>
              </a:rPr>
              <a:t>инновационную деятельность как объект управления; </a:t>
            </a:r>
          </a:p>
        </p:txBody>
      </p:sp>
    </p:spTree>
    <p:extLst>
      <p:ext uri="{BB962C8B-B14F-4D97-AF65-F5344CB8AC3E}">
        <p14:creationId xmlns:p14="http://schemas.microsoft.com/office/powerpoint/2010/main" val="125909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204864" y="2771800"/>
            <a:ext cx="4653136" cy="637220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Проанализировав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теоретическую литературу по проблеме исследования, мы пришли к следующим выводам: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b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1.Под </a:t>
            </a:r>
            <a:r>
              <a:rPr lang="ru-RU" b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инновационной деятельностью руководителя мы </a:t>
            </a:r>
            <a:r>
              <a:rPr lang="ru-RU" b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понимаем одну </a:t>
            </a:r>
            <a:r>
              <a:rPr lang="ru-RU" b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 разновидностей человеческой жизнедеятельности и непосредственно </a:t>
            </a:r>
            <a:r>
              <a:rPr lang="ru-RU" b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она  связана </a:t>
            </a:r>
            <a:r>
              <a:rPr lang="ru-RU" b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другими видами деятельности, что ее вычленение и типизация наталкивается на естественные трудности разграничения и деления проявлений человеческой сущности. В образовательной организации оформляется и становится инновационный метод организации деятельности, характерной чертой которого, выступает способность воспроизводить себя в новом качестве.</a:t>
            </a:r>
          </a:p>
        </p:txBody>
      </p:sp>
    </p:spTree>
    <p:extLst>
      <p:ext uri="{BB962C8B-B14F-4D97-AF65-F5344CB8AC3E}">
        <p14:creationId xmlns:p14="http://schemas.microsoft.com/office/powerpoint/2010/main" val="255235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8640" y="0"/>
            <a:ext cx="6552728" cy="6732240"/>
          </a:xfrm>
        </p:spPr>
        <p:txBody>
          <a:bodyPr>
            <a:noAutofit/>
          </a:bodyPr>
          <a:lstStyle/>
          <a:p>
            <a:pPr indent="450215">
              <a:spcAft>
                <a:spcPts val="0"/>
              </a:spcAft>
            </a:pPr>
            <a:endParaRPr lang="ru-RU" sz="2400" b="0" dirty="0" smtClean="0">
              <a:solidFill>
                <a:schemeClr val="accent2">
                  <a:lumMod val="75000"/>
                </a:schemeClr>
              </a:solidFill>
              <a:latin typeface="Times New Roman"/>
              <a:ea typeface="Calibri"/>
              <a:cs typeface="Times New Roman"/>
            </a:endParaRPr>
          </a:p>
          <a:p>
            <a:pPr indent="450215">
              <a:spcAft>
                <a:spcPts val="0"/>
              </a:spcAft>
            </a:pPr>
            <a:r>
              <a:rPr lang="ru-RU" sz="2400" b="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2. </a:t>
            </a:r>
            <a:r>
              <a:rPr lang="ru-RU" sz="2400" b="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У</a:t>
            </a:r>
            <a:r>
              <a:rPr lang="ru-RU" sz="2400" b="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правление </a:t>
            </a:r>
            <a:r>
              <a:rPr lang="ru-RU" sz="2400" b="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инновационной </a:t>
            </a:r>
            <a:r>
              <a:rPr lang="ru-RU" sz="2400" b="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деятельностью в </a:t>
            </a:r>
            <a:r>
              <a:rPr lang="ru-RU" sz="2400" b="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образовательной организации  является сложным и ответственным видом управленческой деятельности. Оно требует от руководителя системы знаний об основном содержании управленческой деятельности в условиях инновационного процесса в образовательной организации, умения разрабатывать целевые комплексные программы развития ДОО, планировать и организовывать контроль и регулирование инновационного процесса в образовательной организации и определяют качество образования в образовательной организации в рамках ФГОС третьего поколения.</a:t>
            </a:r>
            <a:endParaRPr lang="ru-RU" sz="2400" b="0" dirty="0" smtClean="0">
              <a:solidFill>
                <a:schemeClr val="accent2">
                  <a:lumMod val="75000"/>
                </a:schemeClr>
              </a:solidFill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2850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1109</TotalTime>
  <Words>901</Words>
  <Application>Microsoft Office PowerPoint</Application>
  <PresentationFormat>Экран (4:3)</PresentationFormat>
  <Paragraphs>85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Углы</vt:lpstr>
      <vt:lpstr>   Инновационная  деятельность  руководителя  дошкольной образовательной  организации</vt:lpstr>
      <vt:lpstr>Презентация PowerPoint</vt:lpstr>
      <vt:lpstr>Презентация PowerPoint</vt:lpstr>
      <vt:lpstr>       Процесс организации инновационной деятельности руководителя ДОО</vt:lpstr>
      <vt:lpstr>Условия, способствующие организации инновационной деятельности руководителя  ДОО</vt:lpstr>
      <vt:lpstr>Презентация PowerPoint</vt:lpstr>
      <vt:lpstr>Задачи исследования</vt:lpstr>
      <vt:lpstr>Презентация PowerPoint</vt:lpstr>
      <vt:lpstr>Презентация PowerPoint</vt:lpstr>
      <vt:lpstr>        Основные принципы разработки - направленность программы организации инновационной деятельности руководителя ДОО на реализацию задач в соответствии с ФГОС дошкольного образования; - рамочный подход к разработке программы, предполагающий определение целей, целевых показателей и базовых программных мероприятий, которые будут при необходимости конкретизированы и дополнены по результатам анализа реализации каждого этапа программы, а также при ежегодном определении структуры и объема финансирования мероприятий программы; - открытость (открытое взаимодействие ДОУ с другими организациями).</vt:lpstr>
      <vt:lpstr>Этапы разработки</vt:lpstr>
      <vt:lpstr>Этапы разработки</vt:lpstr>
      <vt:lpstr>Этапы разработки</vt:lpstr>
      <vt:lpstr>Задачи исследования</vt:lpstr>
      <vt:lpstr>Задачи  исследования</vt:lpstr>
      <vt:lpstr>      Критерии для оценки эффективности организации инновационной деятельности руководителя ДОО</vt:lpstr>
      <vt:lpstr>Положения</vt:lpstr>
      <vt:lpstr>Положения</vt:lpstr>
      <vt:lpstr>Презентация PowerPoint</vt:lpstr>
      <vt:lpstr>Презентация PowerPoint</vt:lpstr>
      <vt:lpstr>           Проблемы</vt:lpstr>
      <vt:lpstr>    Диагностическая карта  руководителя ДОО</vt:lpstr>
      <vt:lpstr>Диапазоны</vt:lpstr>
      <vt:lpstr>Презентация PowerPoint</vt:lpstr>
      <vt:lpstr>Анализ инновационно-управленческого критерия</vt:lpstr>
      <vt:lpstr>Презентация PowerPoint</vt:lpstr>
      <vt:lpstr>- Наличие потребности у руководителя в обновлении содержания управления, что возможно осуществить через организацию инновационной деятельности руководителя ДОО, но недостаточный уровень профессиональной подготовленности заведующего ДОО к инновационной управленческой деятельности тормозит внедрение инноваций в управление ДОО;  - овладение руководителем алгоритмом действий по внедрению управленческих инноваций будет способствовать переводу управленческой деятельности на инновационный уровень; </vt:lpstr>
      <vt:lpstr>Презентация PowerPoint</vt:lpstr>
      <vt:lpstr>Выводы</vt:lpstr>
      <vt:lpstr>Выводы</vt:lpstr>
      <vt:lpstr>Выводы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</dc:creator>
  <cp:lastModifiedBy>Елена</cp:lastModifiedBy>
  <cp:revision>54</cp:revision>
  <dcterms:created xsi:type="dcterms:W3CDTF">2015-10-06T13:55:59Z</dcterms:created>
  <dcterms:modified xsi:type="dcterms:W3CDTF">2015-10-21T17:31:07Z</dcterms:modified>
</cp:coreProperties>
</file>